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336"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8" r:id="rId42"/>
    <p:sldId id="318" r:id="rId43"/>
    <p:sldId id="319" r:id="rId44"/>
    <p:sldId id="321" r:id="rId45"/>
    <p:sldId id="322" r:id="rId46"/>
    <p:sldId id="323" r:id="rId47"/>
    <p:sldId id="324" r:id="rId48"/>
    <p:sldId id="288" r:id="rId49"/>
    <p:sldId id="289" r:id="rId50"/>
    <p:sldId id="320" r:id="rId51"/>
    <p:sldId id="274" r:id="rId52"/>
    <p:sldId id="275" r:id="rId53"/>
    <p:sldId id="33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85174"/>
  </p:normalViewPr>
  <p:slideViewPr>
    <p:cSldViewPr snapToGrid="0" snapToObjects="1">
      <p:cViewPr>
        <p:scale>
          <a:sx n="125" d="100"/>
          <a:sy n="125" d="100"/>
        </p:scale>
        <p:origin x="-15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3.csv"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tage-goladeji/ai-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vtage-goladeji/ai-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4"/>
            <a:ext cx="11135119" cy="48043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EDA visualization Notebook GitHub URL:  </a:t>
            </a:r>
            <a:r>
              <a:rPr lang="en-US" sz="1400" dirty="0">
                <a:solidFill>
                  <a:schemeClr val="accent3">
                    <a:lumMod val="25000"/>
                  </a:schemeClr>
                </a:solidFill>
                <a:latin typeface="Abadi" panose="020B0604020104020204" pitchFamily="34" charset="0"/>
                <a:hlinkClick r:id="rId3"/>
              </a:rPr>
              <a:t>https://github.com/devtage-goladeji/ai-capstone/blob/main/IBM-DS0321EN-SkillsNetwork_labs_module_2_jupyter-labs-eda-dataviz.ipynb.jupyterlite.ipynb</a:t>
            </a:r>
            <a:r>
              <a:rPr lang="en-US" sz="1400" dirty="0">
                <a:solidFill>
                  <a:schemeClr val="accent3">
                    <a:lumMod val="25000"/>
                  </a:schemeClr>
                </a:solidFill>
                <a:latin typeface="Abadi" panose="020B0604020104020204" pitchFamily="34" charset="0"/>
              </a:rPr>
              <a:t> </a:t>
            </a:r>
            <a:br>
              <a:rPr lang="en-US" sz="14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Data Generated: </a:t>
            </a:r>
            <a:r>
              <a:rPr lang="en-US" sz="1400" dirty="0">
                <a:solidFill>
                  <a:schemeClr val="accent3">
                    <a:lumMod val="25000"/>
                  </a:schemeClr>
                </a:solidFill>
                <a:latin typeface="Abadi" panose="020B0604020104020204" pitchFamily="34" charset="0"/>
                <a:hlinkClick r:id="rId4"/>
              </a:rPr>
              <a:t>https://github.com/devtage-goladeji/ai-capstone/blob/main/dataset_part_3.csv</a:t>
            </a:r>
            <a:r>
              <a:rPr lang="en-US" sz="14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5">
            <a:extLst>
              <a:ext uri="{FF2B5EF4-FFF2-40B4-BE49-F238E27FC236}">
                <a16:creationId xmlns:a16="http://schemas.microsoft.com/office/drawing/2014/main" id="{CAE1176D-CE8A-9D32-4FDA-F21FD2E207FB}"/>
              </a:ext>
            </a:extLst>
          </p:cNvPr>
          <p:cNvGraphicFramePr>
            <a:graphicFrameLocks noGrp="1"/>
          </p:cNvGraphicFramePr>
          <p:nvPr>
            <p:extLst>
              <p:ext uri="{D42A27DB-BD31-4B8C-83A1-F6EECF244321}">
                <p14:modId xmlns:p14="http://schemas.microsoft.com/office/powerpoint/2010/main" val="302872141"/>
              </p:ext>
            </p:extLst>
          </p:nvPr>
        </p:nvGraphicFramePr>
        <p:xfrm>
          <a:off x="1046898" y="1676400"/>
          <a:ext cx="10581341" cy="3291840"/>
        </p:xfrm>
        <a:graphic>
          <a:graphicData uri="http://schemas.openxmlformats.org/drawingml/2006/table">
            <a:tbl>
              <a:tblPr firstRow="1" bandRow="1">
                <a:tableStyleId>{5C22544A-7EE6-4342-B048-85BDC9FD1C3A}</a:tableStyleId>
              </a:tblPr>
              <a:tblGrid>
                <a:gridCol w="2467267">
                  <a:extLst>
                    <a:ext uri="{9D8B030D-6E8A-4147-A177-3AD203B41FA5}">
                      <a16:colId xmlns:a16="http://schemas.microsoft.com/office/drawing/2014/main" val="1227535403"/>
                    </a:ext>
                  </a:extLst>
                </a:gridCol>
                <a:gridCol w="8114074">
                  <a:extLst>
                    <a:ext uri="{9D8B030D-6E8A-4147-A177-3AD203B41FA5}">
                      <a16:colId xmlns:a16="http://schemas.microsoft.com/office/drawing/2014/main" val="630974858"/>
                    </a:ext>
                  </a:extLst>
                </a:gridCol>
              </a:tblGrid>
              <a:tr h="249103">
                <a:tc>
                  <a:txBody>
                    <a:bodyPr/>
                    <a:lstStyle/>
                    <a:p>
                      <a:r>
                        <a:rPr lang="en-CA" sz="1200" dirty="0"/>
                        <a:t>Charts</a:t>
                      </a:r>
                    </a:p>
                  </a:txBody>
                  <a:tcPr/>
                </a:tc>
                <a:tc>
                  <a:txBody>
                    <a:bodyPr/>
                    <a:lstStyle/>
                    <a:p>
                      <a:r>
                        <a:rPr lang="en-CA" sz="1200" dirty="0"/>
                        <a:t>Rationale</a:t>
                      </a:r>
                    </a:p>
                  </a:txBody>
                  <a:tcPr/>
                </a:tc>
                <a:extLst>
                  <a:ext uri="{0D108BD9-81ED-4DB2-BD59-A6C34878D82A}">
                    <a16:rowId xmlns:a16="http://schemas.microsoft.com/office/drawing/2014/main" val="1195826357"/>
                  </a:ext>
                </a:extLst>
              </a:tr>
              <a:tr h="249103">
                <a:tc>
                  <a:txBody>
                    <a:bodyPr/>
                    <a:lstStyle/>
                    <a:p>
                      <a:r>
                        <a:rPr lang="en-CA" sz="1200" dirty="0"/>
                        <a:t>Scatter Plot – Flight Number vs Payload Mass</a:t>
                      </a:r>
                    </a:p>
                  </a:txBody>
                  <a:tcPr/>
                </a:tc>
                <a:tc>
                  <a:txBody>
                    <a:bodyPr/>
                    <a:lstStyle/>
                    <a:p>
                      <a:r>
                        <a:rPr lang="en-CA" sz="1200" dirty="0"/>
                        <a:t>How continuous launch attempt &amp; payload variables affects launch outcome. Appears the more the payload, the less successful the launch</a:t>
                      </a:r>
                    </a:p>
                  </a:txBody>
                  <a:tcPr/>
                </a:tc>
                <a:extLst>
                  <a:ext uri="{0D108BD9-81ED-4DB2-BD59-A6C34878D82A}">
                    <a16:rowId xmlns:a16="http://schemas.microsoft.com/office/drawing/2014/main" val="3674847375"/>
                  </a:ext>
                </a:extLst>
              </a:tr>
              <a:tr h="249103">
                <a:tc>
                  <a:txBody>
                    <a:bodyPr/>
                    <a:lstStyle/>
                    <a:p>
                      <a:r>
                        <a:rPr lang="en-CA" sz="1200" dirty="0"/>
                        <a:t>Scatter Plot – flight Number vs Launch Site</a:t>
                      </a:r>
                    </a:p>
                  </a:txBody>
                  <a:tcPr/>
                </a:tc>
                <a:tc>
                  <a:txBody>
                    <a:bodyPr/>
                    <a:lstStyle/>
                    <a:p>
                      <a:r>
                        <a:rPr lang="en-US" sz="1200" dirty="0"/>
                        <a:t>Visualize the relationship between Flight Number and Launch Site – and see if the success rate is tied to the launch site. We see that CCCAFS LC-40 has a higher success rate, but equally more launches as well.</a:t>
                      </a:r>
                      <a:endParaRPr lang="en-CA" sz="1200" dirty="0"/>
                    </a:p>
                  </a:txBody>
                  <a:tcPr/>
                </a:tc>
                <a:extLst>
                  <a:ext uri="{0D108BD9-81ED-4DB2-BD59-A6C34878D82A}">
                    <a16:rowId xmlns:a16="http://schemas.microsoft.com/office/drawing/2014/main" val="2806370784"/>
                  </a:ext>
                </a:extLst>
              </a:tr>
              <a:tr h="249103">
                <a:tc>
                  <a:txBody>
                    <a:bodyPr/>
                    <a:lstStyle/>
                    <a:p>
                      <a:r>
                        <a:rPr lang="en-CA" sz="1200" dirty="0"/>
                        <a:t>Scatter Plot – Payload Mass vs Launch Site</a:t>
                      </a:r>
                    </a:p>
                  </a:txBody>
                  <a:tcPr/>
                </a:tc>
                <a:tc>
                  <a:txBody>
                    <a:bodyPr/>
                    <a:lstStyle/>
                    <a:p>
                      <a:r>
                        <a:rPr lang="en-US" sz="1200" dirty="0"/>
                        <a:t>Visualize the relationship between Payload and Launch Site – No rocket was launched for heavy payload at VAFB-SLC launch site. Also, success outcome was more within less heavy payload (less than 7000kg)</a:t>
                      </a:r>
                      <a:endParaRPr lang="en-CA" sz="1200" dirty="0"/>
                    </a:p>
                  </a:txBody>
                  <a:tcPr/>
                </a:tc>
                <a:extLst>
                  <a:ext uri="{0D108BD9-81ED-4DB2-BD59-A6C34878D82A}">
                    <a16:rowId xmlns:a16="http://schemas.microsoft.com/office/drawing/2014/main" val="3910483286"/>
                  </a:ext>
                </a:extLst>
              </a:tr>
              <a:tr h="249103">
                <a:tc>
                  <a:txBody>
                    <a:bodyPr/>
                    <a:lstStyle/>
                    <a:p>
                      <a:r>
                        <a:rPr lang="en-CA" sz="1200" dirty="0"/>
                        <a:t>Bar Chart – Orbit Type vs Class Mean</a:t>
                      </a:r>
                    </a:p>
                  </a:txBody>
                  <a:tcPr/>
                </a:tc>
                <a:tc>
                  <a:txBody>
                    <a:bodyPr/>
                    <a:lstStyle/>
                    <a:p>
                      <a:r>
                        <a:rPr lang="en-US" sz="1200" dirty="0"/>
                        <a:t>Visualize the relationship between the success rate of each orbit type. Here we can see that ES-L1, GEO, HEO, and SSO had higher success rates than other orbit types.</a:t>
                      </a:r>
                      <a:endParaRPr lang="en-CA" sz="1200" dirty="0"/>
                    </a:p>
                  </a:txBody>
                  <a:tcPr/>
                </a:tc>
                <a:extLst>
                  <a:ext uri="{0D108BD9-81ED-4DB2-BD59-A6C34878D82A}">
                    <a16:rowId xmlns:a16="http://schemas.microsoft.com/office/drawing/2014/main" val="2616215210"/>
                  </a:ext>
                </a:extLst>
              </a:tr>
              <a:tr h="249103">
                <a:tc>
                  <a:txBody>
                    <a:bodyPr/>
                    <a:lstStyle/>
                    <a:p>
                      <a:r>
                        <a:rPr lang="en-CA" sz="1200" dirty="0"/>
                        <a:t>Scatter Plot – flight Number vs Orbit</a:t>
                      </a:r>
                    </a:p>
                  </a:txBody>
                  <a:tcPr/>
                </a:tc>
                <a:tc>
                  <a:txBody>
                    <a:bodyPr/>
                    <a:lstStyle/>
                    <a:p>
                      <a:r>
                        <a:rPr lang="en-CA" sz="1200" dirty="0"/>
                        <a:t>Here we also see that LEO success appears inversely correlated to the number of flights, however no such relationship with GTO which has success across all flight numbers.</a:t>
                      </a:r>
                    </a:p>
                  </a:txBody>
                  <a:tcPr/>
                </a:tc>
                <a:extLst>
                  <a:ext uri="{0D108BD9-81ED-4DB2-BD59-A6C34878D82A}">
                    <a16:rowId xmlns:a16="http://schemas.microsoft.com/office/drawing/2014/main" val="1128205243"/>
                  </a:ext>
                </a:extLst>
              </a:tr>
              <a:tr h="249103">
                <a:tc>
                  <a:txBody>
                    <a:bodyPr/>
                    <a:lstStyle/>
                    <a:p>
                      <a:r>
                        <a:rPr lang="en-CA" sz="1200" dirty="0"/>
                        <a:t>Scatter Plot - Payload Mas vs Orbit </a:t>
                      </a:r>
                    </a:p>
                  </a:txBody>
                  <a:tcPr/>
                </a:tc>
                <a:tc>
                  <a:txBody>
                    <a:bodyPr/>
                    <a:lstStyle/>
                    <a:p>
                      <a:r>
                        <a:rPr lang="en-CA" sz="1200" dirty="0"/>
                        <a:t>Find the relationship between payload mass and orbit. The relationship is a mixed bag; Heavy payload success is more seen for VLEO, but for GTO, both heavy payload success and failures are recorded</a:t>
                      </a:r>
                    </a:p>
                  </a:txBody>
                  <a:tcPr/>
                </a:tc>
                <a:extLst>
                  <a:ext uri="{0D108BD9-81ED-4DB2-BD59-A6C34878D82A}">
                    <a16:rowId xmlns:a16="http://schemas.microsoft.com/office/drawing/2014/main" val="928493104"/>
                  </a:ext>
                </a:extLst>
              </a:tr>
              <a:tr h="249103">
                <a:tc>
                  <a:txBody>
                    <a:bodyPr/>
                    <a:lstStyle/>
                    <a:p>
                      <a:r>
                        <a:rPr lang="en-CA" sz="1200" dirty="0"/>
                        <a:t>Line graph – Year vs Success rate</a:t>
                      </a:r>
                    </a:p>
                  </a:txBody>
                  <a:tcPr/>
                </a:tc>
                <a:tc>
                  <a:txBody>
                    <a:bodyPr/>
                    <a:lstStyle/>
                    <a:p>
                      <a:r>
                        <a:rPr lang="en-US" sz="1200" dirty="0"/>
                        <a:t> Visualize the launch success yearly trend – we see from the trend the increasing success rate as the years progress. </a:t>
                      </a:r>
                      <a:endParaRPr lang="en-CA" sz="1200" dirty="0"/>
                    </a:p>
                  </a:txBody>
                  <a:tcPr/>
                </a:tc>
                <a:extLst>
                  <a:ext uri="{0D108BD9-81ED-4DB2-BD59-A6C34878D82A}">
                    <a16:rowId xmlns:a16="http://schemas.microsoft.com/office/drawing/2014/main" val="38665998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GitHub URL: </a:t>
            </a:r>
          </a:p>
          <a:p>
            <a:pPr marL="0" indent="0">
              <a:lnSpc>
                <a:spcPct val="100000"/>
              </a:lnSpc>
              <a:spcBef>
                <a:spcPts val="1400"/>
              </a:spcBef>
              <a:buNone/>
            </a:pPr>
            <a:r>
              <a:rPr lang="en-US" sz="1800" dirty="0">
                <a:hlinkClick r:id="rId3"/>
              </a:rPr>
              <a:t>https://github.com/devtage-goladeji/ai-capstone/blob/main/jupyter-labs-eda-sql-coursera_sqllite.ipynb</a:t>
            </a:r>
            <a:r>
              <a:rPr lang="en-US" sz="18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470211"/>
            <a:ext cx="10515600" cy="469750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a:t>
            </a:r>
            <a:r>
              <a:rPr lang="en-US" sz="2200" dirty="0" err="1">
                <a:solidFill>
                  <a:schemeClr val="accent3">
                    <a:lumMod val="25000"/>
                  </a:schemeClr>
                </a:solidFill>
                <a:latin typeface="Abadi" panose="020B0604020104020204" pitchFamily="34" charset="0"/>
              </a:rPr>
              <a:t>mp</a:t>
            </a:r>
            <a:r>
              <a:rPr lang="en-US" sz="2200" dirty="0">
                <a:solidFill>
                  <a:schemeClr val="accent3">
                    <a:lumMod val="25000"/>
                  </a:schemeClr>
                </a:solidFill>
                <a:latin typeface="Abadi" panose="020B0604020104020204" pitchFamily="34" charset="0"/>
              </a:rPr>
              <a:t> objects were added:</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Folium.Circle</a:t>
            </a:r>
            <a:r>
              <a:rPr lang="en-US" sz="1400" dirty="0">
                <a:solidFill>
                  <a:schemeClr val="accent3">
                    <a:lumMod val="25000"/>
                  </a:schemeClr>
                </a:solidFill>
                <a:highlight>
                  <a:srgbClr val="FFFF00"/>
                </a:highlight>
                <a:latin typeface="Abadi" panose="020B0604020104020204" pitchFamily="34" charset="0"/>
              </a:rPr>
              <a:t> object for the launch sites</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Folio.MarkerCluster</a:t>
            </a:r>
            <a:r>
              <a:rPr lang="en-US" sz="1400" dirty="0">
                <a:solidFill>
                  <a:schemeClr val="accent3">
                    <a:lumMod val="25000"/>
                  </a:schemeClr>
                </a:solidFill>
                <a:highlight>
                  <a:srgbClr val="FFFF00"/>
                </a:highlight>
                <a:latin typeface="Abadi" panose="020B0604020104020204" pitchFamily="34" charset="0"/>
              </a:rPr>
              <a:t> as a container for the </a:t>
            </a:r>
            <a:r>
              <a:rPr lang="en-US" sz="1400" dirty="0" err="1">
                <a:solidFill>
                  <a:schemeClr val="accent3">
                    <a:lumMod val="25000"/>
                  </a:schemeClr>
                </a:solidFill>
                <a:highlight>
                  <a:srgbClr val="FFFF00"/>
                </a:highlight>
                <a:latin typeface="Abadi" panose="020B0604020104020204" pitchFamily="34" charset="0"/>
              </a:rPr>
              <a:t>Folio.Marker</a:t>
            </a:r>
            <a:endParaRPr lang="en-US" sz="1400" dirty="0">
              <a:solidFill>
                <a:schemeClr val="accent3">
                  <a:lumMod val="25000"/>
                </a:schemeClr>
              </a:solidFill>
              <a:highlight>
                <a:srgbClr val="FFFF00"/>
              </a:highlight>
              <a:latin typeface="Abadi" panose="020B0604020104020204" pitchFamily="34" charset="0"/>
            </a:endParaRP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Folium.Icon</a:t>
            </a:r>
            <a:r>
              <a:rPr lang="en-US" sz="14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Folium.Marker</a:t>
            </a:r>
            <a:r>
              <a:rPr lang="en-US" sz="14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Folium.PolyLine</a:t>
            </a:r>
            <a:r>
              <a:rPr lang="en-US" sz="1400" dirty="0">
                <a:solidFill>
                  <a:schemeClr val="accent3">
                    <a:lumMod val="25000"/>
                  </a:schemeClr>
                </a:solidFill>
                <a:highlight>
                  <a:srgbClr val="FFFF00"/>
                </a:highlight>
                <a:latin typeface="Abadi" panose="020B0604020104020204" pitchFamily="34" charset="0"/>
              </a:rPr>
              <a:t> –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400" dirty="0">
                <a:solidFill>
                  <a:schemeClr val="accent3">
                    <a:lumMod val="25000"/>
                  </a:schemeClr>
                </a:solidFill>
                <a:highlight>
                  <a:srgbClr val="FFFF00"/>
                </a:highlight>
                <a:latin typeface="Abadi" panose="020B0604020104020204" pitchFamily="34" charset="0"/>
              </a:rPr>
              <a:t>Objects were added to provide visual clarity and interpretation to map related data. For example, the color for the launch outcome helps put into perspective, the success/failure of each launch within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hlinkClick r:id="rId3"/>
              </a:rPr>
              <a:t>https://github.com/devtage-goladeji/ai-capstone/blob/main/IBM-DS0321EN-SkillsNetwork_labs_module_3_lab_jupyter_launch_site_location.jupyterlite.ipynb</a:t>
            </a:r>
            <a:r>
              <a:rPr lang="en-US" sz="13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part of the exploratory data visualization effort, the following were added during the exercise:</a:t>
            </a:r>
          </a:p>
          <a:p>
            <a:pPr>
              <a:lnSpc>
                <a:spcPct val="100000"/>
              </a:lnSpc>
              <a:spcBef>
                <a:spcPts val="1400"/>
              </a:spcBef>
            </a:pPr>
            <a:r>
              <a:rPr lang="en-US" sz="1500" dirty="0">
                <a:solidFill>
                  <a:schemeClr val="accent3">
                    <a:lumMod val="25000"/>
                  </a:schemeClr>
                </a:solidFill>
                <a:latin typeface="Abadi" panose="020B0604020104020204" pitchFamily="34" charset="0"/>
              </a:rPr>
              <a:t>Dropdown list for Launch site selection (providing data slices via point and click)</a:t>
            </a:r>
          </a:p>
          <a:p>
            <a:pPr>
              <a:lnSpc>
                <a:spcPct val="100000"/>
              </a:lnSpc>
              <a:spcBef>
                <a:spcPts val="1400"/>
              </a:spcBef>
            </a:pPr>
            <a:r>
              <a:rPr lang="en-US" sz="1500" dirty="0">
                <a:solidFill>
                  <a:schemeClr val="accent3">
                    <a:lumMod val="25000"/>
                  </a:schemeClr>
                </a:solidFill>
                <a:latin typeface="Abadi" panose="020B0604020104020204" pitchFamily="34" charset="0"/>
              </a:rPr>
              <a:t>Pie chart – provide </a:t>
            </a:r>
            <a:r>
              <a:rPr lang="en-US" sz="1500" dirty="0" err="1">
                <a:solidFill>
                  <a:schemeClr val="accent3">
                    <a:lumMod val="25000"/>
                  </a:schemeClr>
                </a:solidFill>
                <a:latin typeface="Abadi" panose="020B0604020104020204" pitchFamily="34" charset="0"/>
              </a:rPr>
              <a:t>breadown</a:t>
            </a:r>
            <a:r>
              <a:rPr lang="en-US" sz="1500" dirty="0">
                <a:solidFill>
                  <a:schemeClr val="accent3">
                    <a:lumMod val="25000"/>
                  </a:schemeClr>
                </a:solidFill>
                <a:latin typeface="Abadi" panose="020B0604020104020204" pitchFamily="34" charset="0"/>
              </a:rPr>
              <a:t> of </a:t>
            </a:r>
            <a:r>
              <a:rPr lang="en-US" sz="1500" dirty="0" err="1">
                <a:solidFill>
                  <a:schemeClr val="accent3">
                    <a:lumMod val="25000"/>
                  </a:schemeClr>
                </a:solidFill>
                <a:latin typeface="Abadi" panose="020B0604020104020204" pitchFamily="34" charset="0"/>
              </a:rPr>
              <a:t>lauch</a:t>
            </a:r>
            <a:r>
              <a:rPr lang="en-US" sz="1500" dirty="0">
                <a:solidFill>
                  <a:schemeClr val="accent3">
                    <a:lumMod val="25000"/>
                  </a:schemeClr>
                </a:solidFill>
                <a:latin typeface="Abadi" panose="020B0604020104020204" pitchFamily="34" charset="0"/>
              </a:rPr>
              <a:t> sites # of launches and outcomes</a:t>
            </a:r>
          </a:p>
          <a:p>
            <a:pPr>
              <a:lnSpc>
                <a:spcPct val="100000"/>
              </a:lnSpc>
              <a:spcBef>
                <a:spcPts val="1400"/>
              </a:spcBef>
            </a:pPr>
            <a:r>
              <a:rPr lang="en-US" sz="1500" dirty="0">
                <a:solidFill>
                  <a:schemeClr val="accent3">
                    <a:lumMod val="25000"/>
                  </a:schemeClr>
                </a:solidFill>
                <a:latin typeface="Abadi" panose="020B0604020104020204" pitchFamily="34" charset="0"/>
              </a:rPr>
              <a:t>Slider to filter the payload </a:t>
            </a:r>
          </a:p>
          <a:p>
            <a:pPr>
              <a:lnSpc>
                <a:spcPct val="100000"/>
              </a:lnSpc>
              <a:spcBef>
                <a:spcPts val="1400"/>
              </a:spcBef>
            </a:pPr>
            <a:r>
              <a:rPr lang="en-US" sz="1500" dirty="0">
                <a:solidFill>
                  <a:schemeClr val="accent3">
                    <a:lumMod val="25000"/>
                  </a:schemeClr>
                </a:solidFill>
                <a:latin typeface="Abadi" panose="020B0604020104020204" pitchFamily="34" charset="0"/>
              </a:rPr>
              <a:t>Scatter diagram to show correlation between </a:t>
            </a:r>
            <a:r>
              <a:rPr lang="en-US" sz="1500" dirty="0" err="1">
                <a:solidFill>
                  <a:schemeClr val="accent3">
                    <a:lumMod val="25000"/>
                  </a:schemeClr>
                </a:solidFill>
                <a:latin typeface="Abadi" panose="020B0604020104020204" pitchFamily="34" charset="0"/>
              </a:rPr>
              <a:t>payoad</a:t>
            </a:r>
            <a:r>
              <a:rPr lang="en-US" sz="1500" dirty="0">
                <a:solidFill>
                  <a:schemeClr val="accent3">
                    <a:lumMod val="25000"/>
                  </a:schemeClr>
                </a:solidFill>
                <a:latin typeface="Abadi" panose="020B0604020104020204" pitchFamily="34" charset="0"/>
              </a:rPr>
              <a:t> and </a:t>
            </a:r>
            <a:r>
              <a:rPr lang="en-US" sz="1500" dirty="0" err="1">
                <a:solidFill>
                  <a:schemeClr val="accent3">
                    <a:lumMod val="25000"/>
                  </a:schemeClr>
                </a:solidFill>
                <a:latin typeface="Abadi" panose="020B0604020104020204" pitchFamily="34" charset="0"/>
              </a:rPr>
              <a:t>lauch</a:t>
            </a:r>
            <a:r>
              <a:rPr lang="en-US" sz="1500" dirty="0">
                <a:solidFill>
                  <a:schemeClr val="accent3">
                    <a:lumMod val="25000"/>
                  </a:schemeClr>
                </a:solidFill>
                <a:latin typeface="Abadi" panose="020B0604020104020204" pitchFamily="34" charset="0"/>
              </a:rPr>
              <a:t> success s/ outcomes</a:t>
            </a:r>
          </a:p>
          <a:p>
            <a:pPr>
              <a:lnSpc>
                <a:spcPct val="100000"/>
              </a:lnSpc>
              <a:spcBef>
                <a:spcPts val="1400"/>
              </a:spcBef>
            </a:pPr>
            <a:r>
              <a:rPr lang="en-US" sz="1500" dirty="0">
                <a:solidFill>
                  <a:schemeClr val="accent3">
                    <a:lumMod val="25000"/>
                  </a:schemeClr>
                </a:solidFill>
                <a:latin typeface="Abadi" panose="020B0604020104020204" pitchFamily="34" charset="0"/>
              </a:rPr>
              <a:t>Callbacks to respond to click events for pie charts and the payload slider/scatter diagram</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https://github.com/devtage-goladeji/ai-capstone/blob/main/spacex_dash_app.py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2612"/>
            <a:ext cx="9745589" cy="45543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Build the machine learning pipeline: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Preprocessing -&gt; train-test split -&gt; [train ,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-&gt; score -&gt; we use grid search allowing us to supply hyper parameter and allow the given model algorithm to perform the best determine which performs the best to generate the best model  </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Build the machine learning pipeline: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Preprocessing -&gt; train-test split -&gt; [train ,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-&gt; score -&gt; we use grid search allowing us to supply hyper parameter and allow the given model algorithm to perform the best determine which performs the best to generate the best model  </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39597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C9B3C49-59A2-76C5-7CA5-D0FF693F36B3}"/>
              </a:ext>
            </a:extLst>
          </p:cNvPr>
          <p:cNvPicPr>
            <a:picLocks noChangeAspect="1"/>
          </p:cNvPicPr>
          <p:nvPr/>
        </p:nvPicPr>
        <p:blipFill>
          <a:blip r:embed="rId3"/>
          <a:stretch>
            <a:fillRect/>
          </a:stretch>
        </p:blipFill>
        <p:spPr>
          <a:xfrm>
            <a:off x="370798" y="1591192"/>
            <a:ext cx="11450403" cy="2243690"/>
          </a:xfrm>
          <a:prstGeom prst="rect">
            <a:avLst/>
          </a:prstGeom>
        </p:spPr>
      </p:pic>
      <p:sp>
        <p:nvSpPr>
          <p:cNvPr id="7" name="Content Placeholder 2">
            <a:extLst>
              <a:ext uri="{FF2B5EF4-FFF2-40B4-BE49-F238E27FC236}">
                <a16:creationId xmlns:a16="http://schemas.microsoft.com/office/drawing/2014/main" id="{5CF0185B-5D2A-EE17-1B2D-EB154B0CF299}"/>
              </a:ext>
            </a:extLst>
          </p:cNvPr>
          <p:cNvSpPr txBox="1">
            <a:spLocks/>
          </p:cNvSpPr>
          <p:nvPr/>
        </p:nvSpPr>
        <p:spPr>
          <a:xfrm>
            <a:off x="700355" y="4062555"/>
            <a:ext cx="10869755" cy="104092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VAFB SLC 4E had fewer launches and fewer positive outcomes compared to the other 2 launch sites. Also, it appears further subsequent launches were prioritized for both CCAFS SLC 40 and KSC LC 39A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03839"/>
            <a:ext cx="10106924" cy="977506"/>
          </a:xfrm>
          <a:prstGeom prst="rect">
            <a:avLst/>
          </a:prstGeom>
        </p:spPr>
        <p:txBody>
          <a:bodyPr>
            <a:normAutofit fontScale="85000" lnSpcReduction="20000"/>
          </a:bodyPr>
          <a:lstStyle/>
          <a:p>
            <a:pPr marL="0" indent="0">
              <a:lnSpc>
                <a:spcPct val="100000"/>
              </a:lnSpc>
              <a:spcBef>
                <a:spcPts val="1400"/>
              </a:spcBef>
              <a:buNone/>
            </a:pPr>
            <a:r>
              <a:rPr lang="en-CA" sz="2200" b="1" dirty="0">
                <a:solidFill>
                  <a:schemeClr val="accent3">
                    <a:lumMod val="25000"/>
                  </a:schemeClr>
                </a:solidFill>
                <a:latin typeface="Abadi" panose="020B0604020104020204" pitchFamily="34" charset="0"/>
              </a:rPr>
              <a:t>Shows a scatter plot of Payload vs. Launch Site</a:t>
            </a:r>
          </a:p>
          <a:p>
            <a:pPr marL="0" indent="0">
              <a:lnSpc>
                <a:spcPct val="100000"/>
              </a:lnSpc>
              <a:spcBef>
                <a:spcPts val="1400"/>
              </a:spcBef>
              <a:buNone/>
            </a:pPr>
            <a:r>
              <a:rPr lang="en-CA" sz="2100" dirty="0">
                <a:solidFill>
                  <a:schemeClr val="accent3">
                    <a:lumMod val="25000"/>
                  </a:schemeClr>
                </a:solidFill>
                <a:latin typeface="Abadi" panose="020B0604020104020204" pitchFamily="34" charset="0"/>
              </a:rPr>
              <a:t>- It can be observed that the Launch sites CCAPFS SLC 40 &amp; KSC LC39A appear to have better success outcomes for heavy payload than the rest.</a:t>
            </a: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D5B80C1-692C-F508-B5F8-CB8DA6F450C1}"/>
              </a:ext>
            </a:extLst>
          </p:cNvPr>
          <p:cNvPicPr>
            <a:picLocks noChangeAspect="1"/>
          </p:cNvPicPr>
          <p:nvPr/>
        </p:nvPicPr>
        <p:blipFill>
          <a:blip r:embed="rId3"/>
          <a:stretch>
            <a:fillRect/>
          </a:stretch>
        </p:blipFill>
        <p:spPr>
          <a:xfrm>
            <a:off x="494070" y="1602591"/>
            <a:ext cx="11428326" cy="22393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9424" y="1668182"/>
            <a:ext cx="483854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More successful outcome can be observed for E-L1,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D28DB18-B946-DA69-D8AC-F423ABBCECE9}"/>
              </a:ext>
            </a:extLst>
          </p:cNvPr>
          <p:cNvPicPr>
            <a:picLocks noChangeAspect="1"/>
          </p:cNvPicPr>
          <p:nvPr/>
        </p:nvPicPr>
        <p:blipFill>
          <a:blip r:embed="rId3"/>
          <a:stretch>
            <a:fillRect/>
          </a:stretch>
        </p:blipFill>
        <p:spPr>
          <a:xfrm>
            <a:off x="935446" y="1367848"/>
            <a:ext cx="5325244" cy="53252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5478" y="1635234"/>
            <a:ext cx="4103689" cy="430836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600" dirty="0"/>
              <a:t>From the observation, in the LEO orbit, the  Success appears related to the number of (early)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D75EE9F-6B96-5467-A0C5-6E002965A6E6}"/>
              </a:ext>
            </a:extLst>
          </p:cNvPr>
          <p:cNvPicPr>
            <a:picLocks noChangeAspect="1"/>
          </p:cNvPicPr>
          <p:nvPr/>
        </p:nvPicPr>
        <p:blipFill>
          <a:blip r:embed="rId3"/>
          <a:stretch>
            <a:fillRect/>
          </a:stretch>
        </p:blipFill>
        <p:spPr>
          <a:xfrm>
            <a:off x="885825"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6646E93-84BD-2D3A-27AC-0ACCC4D9E4DE}"/>
              </a:ext>
            </a:extLst>
          </p:cNvPr>
          <p:cNvPicPr>
            <a:picLocks noChangeAspect="1"/>
          </p:cNvPicPr>
          <p:nvPr/>
        </p:nvPicPr>
        <p:blipFill>
          <a:blip r:embed="rId3"/>
          <a:stretch>
            <a:fillRect/>
          </a:stretch>
        </p:blipFill>
        <p:spPr>
          <a:xfrm>
            <a:off x="817636" y="1358323"/>
            <a:ext cx="5859547" cy="5248954"/>
          </a:xfrm>
          <a:prstGeom prst="rect">
            <a:avLst/>
          </a:prstGeom>
        </p:spPr>
      </p:pic>
      <p:sp>
        <p:nvSpPr>
          <p:cNvPr id="10" name="TextBox 9">
            <a:extLst>
              <a:ext uri="{FF2B5EF4-FFF2-40B4-BE49-F238E27FC236}">
                <a16:creationId xmlns:a16="http://schemas.microsoft.com/office/drawing/2014/main" id="{F48C9C66-F9B2-33DF-38E5-1634FE00FD79}"/>
              </a:ext>
            </a:extLst>
          </p:cNvPr>
          <p:cNvSpPr txBox="1"/>
          <p:nvPr/>
        </p:nvSpPr>
        <p:spPr>
          <a:xfrm>
            <a:off x="6946488" y="1454404"/>
            <a:ext cx="4511483" cy="3385542"/>
          </a:xfrm>
          <a:prstGeom prst="rect">
            <a:avLst/>
          </a:prstGeom>
          <a:noFill/>
        </p:spPr>
        <p:txBody>
          <a:bodyPr wrap="square">
            <a:spAutoFit/>
          </a:bodyPr>
          <a:lstStyle/>
          <a:p>
            <a:r>
              <a:rPr lang="en-CA" sz="1800" dirty="0">
                <a:solidFill>
                  <a:schemeClr val="accent3">
                    <a:lumMod val="25000"/>
                  </a:schemeClr>
                </a:solidFill>
                <a:latin typeface="Abadi" panose="020B0604020104020204" pitchFamily="34" charset="0"/>
              </a:rPr>
              <a:t>Shows a </a:t>
            </a:r>
            <a:r>
              <a:rPr lang="en-US" sz="1800" dirty="0">
                <a:solidFill>
                  <a:schemeClr val="accent3">
                    <a:lumMod val="25000"/>
                  </a:schemeClr>
                </a:solidFill>
                <a:latin typeface="Abadi" panose="020B0604020104020204" pitchFamily="34" charset="0"/>
              </a:rPr>
              <a:t>scatter point of payload vs. orbit type</a:t>
            </a:r>
          </a:p>
          <a:p>
            <a:endParaRPr lang="en-US" dirty="0"/>
          </a:p>
          <a:p>
            <a:pPr marL="285750" indent="-285750">
              <a:buFontTx/>
              <a:buChar char="-"/>
            </a:pPr>
            <a:r>
              <a:rPr lang="en-US" sz="1600" dirty="0"/>
              <a:t>LEO had success on the opposite end of the loads</a:t>
            </a:r>
          </a:p>
          <a:p>
            <a:pPr marL="285750" indent="-285750">
              <a:buFontTx/>
              <a:buChar char="-"/>
            </a:pPr>
            <a:r>
              <a:rPr lang="en-US" sz="1600" dirty="0"/>
              <a:t>ISS had many successful outcomes in the 500 to 2500 payload range.</a:t>
            </a:r>
          </a:p>
          <a:p>
            <a:pPr marL="285750" indent="-285750">
              <a:buFontTx/>
              <a:buChar char="-"/>
            </a:pPr>
            <a:r>
              <a:rPr lang="en-US" sz="1600" dirty="0"/>
              <a:t>PO only had success with lower payloads</a:t>
            </a:r>
          </a:p>
          <a:p>
            <a:pPr marL="285750" indent="-285750">
              <a:buFontTx/>
              <a:buChar char="-"/>
            </a:pPr>
            <a:r>
              <a:rPr lang="en-US" sz="1600" dirty="0"/>
              <a:t>VLEO seems to be the only orbit with higher heavy-load (16,000kg) success</a:t>
            </a:r>
          </a:p>
          <a:p>
            <a:pPr marL="285750" indent="-285750">
              <a:buFontTx/>
              <a:buChar char="-"/>
            </a:pPr>
            <a:r>
              <a:rPr lang="en-US" sz="1600" dirty="0"/>
              <a:t>However for GTO we cannot distinguish this well as both a positive landing rate and a negative landing(unsuccessful mission).</a:t>
            </a:r>
            <a:endParaRPr lang="en-CA" sz="1600"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46143" y="1836175"/>
            <a:ext cx="3839468" cy="294967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line chart of the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It can be observed that there is an increasing trend of successful outcome apar from the dip in 2018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53E0F3-2A34-3077-0082-C32293831A24}"/>
              </a:ext>
            </a:extLst>
          </p:cNvPr>
          <p:cNvPicPr>
            <a:picLocks noChangeAspect="1"/>
          </p:cNvPicPr>
          <p:nvPr/>
        </p:nvPicPr>
        <p:blipFill>
          <a:blip r:embed="rId3"/>
          <a:stretch>
            <a:fillRect/>
          </a:stretch>
        </p:blipFill>
        <p:spPr>
          <a:xfrm>
            <a:off x="829442" y="1570702"/>
            <a:ext cx="6367771" cy="48516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816" y="5483829"/>
            <a:ext cx="7425813" cy="9433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Finds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852E507-21D9-E32B-5469-21B740806C0D}"/>
              </a:ext>
            </a:extLst>
          </p:cNvPr>
          <p:cNvPicPr>
            <a:picLocks noChangeAspect="1"/>
          </p:cNvPicPr>
          <p:nvPr/>
        </p:nvPicPr>
        <p:blipFill>
          <a:blip r:embed="rId3"/>
          <a:stretch>
            <a:fillRect/>
          </a:stretch>
        </p:blipFill>
        <p:spPr>
          <a:xfrm>
            <a:off x="734027" y="1426064"/>
            <a:ext cx="7181393" cy="38391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9760" y="5736478"/>
            <a:ext cx="8303342" cy="4899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CB751B3-BFD7-96F1-D790-35D4BB0C812B}"/>
              </a:ext>
            </a:extLst>
          </p:cNvPr>
          <p:cNvPicPr>
            <a:picLocks noChangeAspect="1"/>
          </p:cNvPicPr>
          <p:nvPr/>
        </p:nvPicPr>
        <p:blipFill>
          <a:blip r:embed="rId3"/>
          <a:stretch>
            <a:fillRect/>
          </a:stretch>
        </p:blipFill>
        <p:spPr>
          <a:xfrm>
            <a:off x="983860" y="1511730"/>
            <a:ext cx="10213949" cy="38345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882" y="5217024"/>
            <a:ext cx="7944762" cy="8085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AC9FFB1-E48B-36D6-3E14-CD77103CFDA2}"/>
              </a:ext>
            </a:extLst>
          </p:cNvPr>
          <p:cNvPicPr>
            <a:picLocks noChangeAspect="1"/>
          </p:cNvPicPr>
          <p:nvPr/>
        </p:nvPicPr>
        <p:blipFill>
          <a:blip r:embed="rId3"/>
          <a:stretch>
            <a:fillRect/>
          </a:stretch>
        </p:blipFill>
        <p:spPr>
          <a:xfrm>
            <a:off x="914882" y="1714261"/>
            <a:ext cx="10347408" cy="28134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071"/>
            <a:ext cx="9745589" cy="7890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D6E1017B-C083-1801-48DF-3A72571B1ED7}"/>
              </a:ext>
            </a:extLst>
          </p:cNvPr>
          <p:cNvPicPr>
            <a:picLocks noChangeAspect="1"/>
          </p:cNvPicPr>
          <p:nvPr/>
        </p:nvPicPr>
        <p:blipFill>
          <a:blip r:embed="rId3"/>
          <a:stretch>
            <a:fillRect/>
          </a:stretch>
        </p:blipFill>
        <p:spPr>
          <a:xfrm>
            <a:off x="770010" y="1639688"/>
            <a:ext cx="9864527" cy="27037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1261" y="5346290"/>
            <a:ext cx="9564338" cy="830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D23BAD50-FD4D-37EA-35EB-0E1CF32A6A5E}"/>
              </a:ext>
            </a:extLst>
          </p:cNvPr>
          <p:cNvPicPr>
            <a:picLocks noChangeAspect="1"/>
          </p:cNvPicPr>
          <p:nvPr/>
        </p:nvPicPr>
        <p:blipFill>
          <a:blip r:embed="rId3"/>
          <a:stretch>
            <a:fillRect/>
          </a:stretch>
        </p:blipFill>
        <p:spPr>
          <a:xfrm>
            <a:off x="951261" y="1496938"/>
            <a:ext cx="9109246" cy="34658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2072" y="5191433"/>
            <a:ext cx="9980675" cy="9291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that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5286B7-520A-CEBF-A1BD-91592146CBEA}"/>
              </a:ext>
            </a:extLst>
          </p:cNvPr>
          <p:cNvPicPr>
            <a:picLocks noChangeAspect="1"/>
          </p:cNvPicPr>
          <p:nvPr/>
        </p:nvPicPr>
        <p:blipFill>
          <a:blip r:embed="rId3"/>
          <a:stretch>
            <a:fillRect/>
          </a:stretch>
        </p:blipFill>
        <p:spPr>
          <a:xfrm>
            <a:off x="852072" y="1666568"/>
            <a:ext cx="10477921" cy="28243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92013"/>
            <a:ext cx="7430092" cy="11183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D7C8169-D3ED-1822-666C-B6637E0797F0}"/>
              </a:ext>
            </a:extLst>
          </p:cNvPr>
          <p:cNvPicPr>
            <a:picLocks noChangeAspect="1"/>
          </p:cNvPicPr>
          <p:nvPr/>
        </p:nvPicPr>
        <p:blipFill>
          <a:blip r:embed="rId3"/>
          <a:stretch>
            <a:fillRect/>
          </a:stretch>
        </p:blipFill>
        <p:spPr>
          <a:xfrm>
            <a:off x="770011" y="1584801"/>
            <a:ext cx="8363129" cy="22940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5528" y="2175386"/>
            <a:ext cx="3200401" cy="26694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98C40A-1F53-E115-70DF-4BFECED55141}"/>
              </a:ext>
            </a:extLst>
          </p:cNvPr>
          <p:cNvPicPr>
            <a:picLocks noChangeAspect="1"/>
          </p:cNvPicPr>
          <p:nvPr/>
        </p:nvPicPr>
        <p:blipFill>
          <a:blip r:embed="rId3"/>
          <a:stretch>
            <a:fillRect/>
          </a:stretch>
        </p:blipFill>
        <p:spPr>
          <a:xfrm>
            <a:off x="899651" y="1476101"/>
            <a:ext cx="6567826" cy="44377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985" y="4457693"/>
            <a:ext cx="7680834" cy="13813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511385-8791-276A-7004-1D1795195F11}"/>
              </a:ext>
            </a:extLst>
          </p:cNvPr>
          <p:cNvPicPr>
            <a:picLocks noChangeAspect="1"/>
          </p:cNvPicPr>
          <p:nvPr/>
        </p:nvPicPr>
        <p:blipFill>
          <a:blip r:embed="rId3"/>
          <a:stretch>
            <a:fillRect/>
          </a:stretch>
        </p:blipFill>
        <p:spPr>
          <a:xfrm>
            <a:off x="828985" y="1505694"/>
            <a:ext cx="8764223" cy="2534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91832" y="2079415"/>
            <a:ext cx="2462980" cy="2910195"/>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02041F-3FF4-81C0-F427-7A3B5101D6F6}"/>
              </a:ext>
            </a:extLst>
          </p:cNvPr>
          <p:cNvPicPr>
            <a:picLocks noChangeAspect="1"/>
          </p:cNvPicPr>
          <p:nvPr/>
        </p:nvPicPr>
        <p:blipFill>
          <a:blip r:embed="rId3"/>
          <a:stretch>
            <a:fillRect/>
          </a:stretch>
        </p:blipFill>
        <p:spPr>
          <a:xfrm>
            <a:off x="926734" y="1422738"/>
            <a:ext cx="6314724" cy="45119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a:t>
            </a:r>
          </a:p>
        </p:txBody>
      </p:sp>
      <p:sp>
        <p:nvSpPr>
          <p:cNvPr id="9" name="Content Placeholder 4">
            <a:extLst>
              <a:ext uri="{FF2B5EF4-FFF2-40B4-BE49-F238E27FC236}">
                <a16:creationId xmlns:a16="http://schemas.microsoft.com/office/drawing/2014/main" id="{6ED6A718-B5A3-1C06-BA2E-AAF18385E3B0}"/>
              </a:ext>
            </a:extLst>
          </p:cNvPr>
          <p:cNvSpPr txBox="1">
            <a:spLocks/>
          </p:cNvSpPr>
          <p:nvPr/>
        </p:nvSpPr>
        <p:spPr>
          <a:xfrm>
            <a:off x="9649164" y="1463036"/>
            <a:ext cx="2348753" cy="439091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map [1] shows the 4 launch sites. It is observed that the launch sites are located close to the coastal waters. One of the sites (VAFB SLC-4E) is on the west coast (Los Angeles)  and the remaining 3 (KSC LC-39A, CCAFS LC-40, CCAFS SLC-40 ) are on the east coast (Florida) and in proximity.</a:t>
            </a:r>
            <a:endParaRPr lang="en-US" dirty="0"/>
          </a:p>
        </p:txBody>
      </p:sp>
      <p:pic>
        <p:nvPicPr>
          <p:cNvPr id="21" name="Picture 20">
            <a:extLst>
              <a:ext uri="{FF2B5EF4-FFF2-40B4-BE49-F238E27FC236}">
                <a16:creationId xmlns:a16="http://schemas.microsoft.com/office/drawing/2014/main" id="{17FEF1EF-DA7E-E2AA-31AE-A0AD9F958314}"/>
              </a:ext>
            </a:extLst>
          </p:cNvPr>
          <p:cNvPicPr>
            <a:picLocks noChangeAspect="1"/>
          </p:cNvPicPr>
          <p:nvPr/>
        </p:nvPicPr>
        <p:blipFill>
          <a:blip r:embed="rId3"/>
          <a:stretch>
            <a:fillRect/>
          </a:stretch>
        </p:blipFill>
        <p:spPr>
          <a:xfrm>
            <a:off x="89645" y="1596793"/>
            <a:ext cx="2705161" cy="4257161"/>
          </a:xfrm>
          <a:prstGeom prst="rect">
            <a:avLst/>
          </a:prstGeom>
        </p:spPr>
      </p:pic>
      <p:grpSp>
        <p:nvGrpSpPr>
          <p:cNvPr id="23" name="Group 22">
            <a:extLst>
              <a:ext uri="{FF2B5EF4-FFF2-40B4-BE49-F238E27FC236}">
                <a16:creationId xmlns:a16="http://schemas.microsoft.com/office/drawing/2014/main" id="{4260C72D-A76F-5C1F-6219-72F73B664DF8}"/>
              </a:ext>
            </a:extLst>
          </p:cNvPr>
          <p:cNvGrpSpPr/>
          <p:nvPr/>
        </p:nvGrpSpPr>
        <p:grpSpPr>
          <a:xfrm>
            <a:off x="734151" y="1433481"/>
            <a:ext cx="8849120" cy="2822343"/>
            <a:chOff x="976202" y="1021103"/>
            <a:chExt cx="8849120" cy="2822343"/>
          </a:xfrm>
        </p:grpSpPr>
        <p:pic>
          <p:nvPicPr>
            <p:cNvPr id="8" name="Picture 7">
              <a:extLst>
                <a:ext uri="{FF2B5EF4-FFF2-40B4-BE49-F238E27FC236}">
                  <a16:creationId xmlns:a16="http://schemas.microsoft.com/office/drawing/2014/main" id="{472F6E53-06C9-8F9C-7D18-61CBDC599304}"/>
                </a:ext>
              </a:extLst>
            </p:cNvPr>
            <p:cNvPicPr>
              <a:picLocks noChangeAspect="1"/>
            </p:cNvPicPr>
            <p:nvPr/>
          </p:nvPicPr>
          <p:blipFill rotWithShape="1">
            <a:blip r:embed="rId4"/>
            <a:srcRect t="1462"/>
            <a:stretch/>
          </p:blipFill>
          <p:spPr>
            <a:xfrm>
              <a:off x="3102750" y="1021103"/>
              <a:ext cx="6722572" cy="2822343"/>
            </a:xfrm>
            <a:prstGeom prst="rect">
              <a:avLst/>
            </a:prstGeom>
          </p:spPr>
        </p:pic>
        <p:sp>
          <p:nvSpPr>
            <p:cNvPr id="17" name="Rectangle 16">
              <a:extLst>
                <a:ext uri="{FF2B5EF4-FFF2-40B4-BE49-F238E27FC236}">
                  <a16:creationId xmlns:a16="http://schemas.microsoft.com/office/drawing/2014/main" id="{220F4738-A3CB-6D1A-2F66-16BE7FF68070}"/>
                </a:ext>
              </a:extLst>
            </p:cNvPr>
            <p:cNvSpPr/>
            <p:nvPr/>
          </p:nvSpPr>
          <p:spPr>
            <a:xfrm>
              <a:off x="3370730" y="1960913"/>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Connector: Elbow 18">
              <a:extLst>
                <a:ext uri="{FF2B5EF4-FFF2-40B4-BE49-F238E27FC236}">
                  <a16:creationId xmlns:a16="http://schemas.microsoft.com/office/drawing/2014/main" id="{659BE202-856A-6BE9-EEE8-DDBF632A82FE}"/>
                </a:ext>
              </a:extLst>
            </p:cNvPr>
            <p:cNvCxnSpPr>
              <a:cxnSpLocks/>
              <a:stCxn id="17" idx="1"/>
            </p:cNvCxnSpPr>
            <p:nvPr/>
          </p:nvCxnSpPr>
          <p:spPr>
            <a:xfrm rot="10800000" flipV="1">
              <a:off x="976202" y="2482042"/>
              <a:ext cx="2394528" cy="2880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A564792-A7B2-BA1A-9813-65C6656FD337}"/>
                </a:ext>
              </a:extLst>
            </p:cNvPr>
            <p:cNvSpPr/>
            <p:nvPr/>
          </p:nvSpPr>
          <p:spPr>
            <a:xfrm>
              <a:off x="8407940" y="2690636"/>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6" name="Picture 25">
            <a:extLst>
              <a:ext uri="{FF2B5EF4-FFF2-40B4-BE49-F238E27FC236}">
                <a16:creationId xmlns:a16="http://schemas.microsoft.com/office/drawing/2014/main" id="{8DC26423-9A95-D1BE-A899-C8D177A86121}"/>
              </a:ext>
            </a:extLst>
          </p:cNvPr>
          <p:cNvPicPr>
            <a:picLocks noChangeAspect="1"/>
          </p:cNvPicPr>
          <p:nvPr/>
        </p:nvPicPr>
        <p:blipFill rotWithShape="1">
          <a:blip r:embed="rId5"/>
          <a:srcRect l="9188" r="7984" b="8083"/>
          <a:stretch/>
        </p:blipFill>
        <p:spPr>
          <a:xfrm>
            <a:off x="4001218" y="4455228"/>
            <a:ext cx="4880804" cy="2011095"/>
          </a:xfrm>
          <a:prstGeom prst="rect">
            <a:avLst/>
          </a:prstGeom>
        </p:spPr>
      </p:pic>
      <p:cxnSp>
        <p:nvCxnSpPr>
          <p:cNvPr id="29" name="Connector: Elbow 28">
            <a:extLst>
              <a:ext uri="{FF2B5EF4-FFF2-40B4-BE49-F238E27FC236}">
                <a16:creationId xmlns:a16="http://schemas.microsoft.com/office/drawing/2014/main" id="{A83DF51F-3DF8-C9D8-B704-A9BD33ADBB7C}"/>
              </a:ext>
            </a:extLst>
          </p:cNvPr>
          <p:cNvCxnSpPr>
            <a:endCxn id="26" idx="3"/>
          </p:cNvCxnSpPr>
          <p:nvPr/>
        </p:nvCxnSpPr>
        <p:spPr>
          <a:xfrm rot="16200000" flipH="1">
            <a:off x="8010657" y="4589410"/>
            <a:ext cx="1369293" cy="373438"/>
          </a:xfrm>
          <a:prstGeom prst="bentConnector4">
            <a:avLst>
              <a:gd name="adj1" fmla="val 13282"/>
              <a:gd name="adj2" fmla="val 161215"/>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F06323-6D35-1DFE-567B-B8FA8442FB51}"/>
              </a:ext>
            </a:extLst>
          </p:cNvPr>
          <p:cNvSpPr txBox="1"/>
          <p:nvPr/>
        </p:nvSpPr>
        <p:spPr>
          <a:xfrm>
            <a:off x="4625788" y="1433481"/>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082" y="5650349"/>
            <a:ext cx="9972451" cy="779462"/>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The map shows launch sites and the number of launches per each site: 10 launches in the Los Angeles area and 46 launches in the Florida area.  A drill-down of the outcomes will be presented in the next slide….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 / 2</a:t>
            </a:r>
          </a:p>
        </p:txBody>
      </p:sp>
      <p:pic>
        <p:nvPicPr>
          <p:cNvPr id="7" name="Picture 6">
            <a:extLst>
              <a:ext uri="{FF2B5EF4-FFF2-40B4-BE49-F238E27FC236}">
                <a16:creationId xmlns:a16="http://schemas.microsoft.com/office/drawing/2014/main" id="{796BC4F6-8BBF-5E8A-7D80-51871B0514DE}"/>
              </a:ext>
            </a:extLst>
          </p:cNvPr>
          <p:cNvPicPr>
            <a:picLocks noChangeAspect="1"/>
          </p:cNvPicPr>
          <p:nvPr/>
        </p:nvPicPr>
        <p:blipFill rotWithShape="1">
          <a:blip r:embed="rId3"/>
          <a:srcRect l="1145" t="3568" r="2275" b="15175"/>
          <a:stretch/>
        </p:blipFill>
        <p:spPr>
          <a:xfrm>
            <a:off x="836083" y="1361170"/>
            <a:ext cx="9972452" cy="4140996"/>
          </a:xfrm>
          <a:prstGeom prst="rect">
            <a:avLst/>
          </a:prstGeom>
        </p:spPr>
      </p:pic>
    </p:spTree>
    <p:extLst>
      <p:ext uri="{BB962C8B-B14F-4D97-AF65-F5344CB8AC3E}">
        <p14:creationId xmlns:p14="http://schemas.microsoft.com/office/powerpoint/2010/main" val="215153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7893" y="4934607"/>
            <a:ext cx="10515599" cy="1384743"/>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icons (success = green | failure = red)</a:t>
            </a:r>
          </a:p>
          <a:p>
            <a:pPr marL="0" indent="0">
              <a:lnSpc>
                <a:spcPct val="100000"/>
              </a:lnSpc>
              <a:spcBef>
                <a:spcPts val="1400"/>
              </a:spcBef>
              <a:buNone/>
            </a:pPr>
            <a:r>
              <a:rPr lang="en-US" sz="2200" b="1" dirty="0">
                <a:solidFill>
                  <a:schemeClr val="accent3">
                    <a:lumMod val="25000"/>
                  </a:schemeClr>
                </a:solidFill>
                <a:latin typeface="Abadi"/>
              </a:rPr>
              <a:t>[1] </a:t>
            </a:r>
            <a:r>
              <a:rPr lang="en-US" sz="2200" dirty="0">
                <a:solidFill>
                  <a:schemeClr val="accent3">
                    <a:lumMod val="25000"/>
                  </a:schemeClr>
                </a:solidFill>
                <a:latin typeface="Abadi"/>
              </a:rPr>
              <a:t>VAFB SLC-4E - 10 launches (6 failures, 4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KSC LC-39A - 13 launches (3 failures, 8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[3] </a:t>
            </a:r>
            <a:r>
              <a:rPr lang="en-US" sz="2200" dirty="0">
                <a:solidFill>
                  <a:schemeClr val="accent3">
                    <a:lumMod val="25000"/>
                  </a:schemeClr>
                </a:solidFill>
                <a:latin typeface="Abadi"/>
              </a:rPr>
              <a:t>CCAFS LC-40 - 26 launches (19 failures, 7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[4]</a:t>
            </a:r>
            <a:r>
              <a:rPr lang="en-US" sz="2200" dirty="0">
                <a:solidFill>
                  <a:schemeClr val="accent3">
                    <a:lumMod val="25000"/>
                  </a:schemeClr>
                </a:solidFill>
                <a:latin typeface="Abadi"/>
              </a:rPr>
              <a:t> CCAFS SLC-40 – 7 launches (4 failures, 3 successes)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a:t>
            </a:r>
          </a:p>
        </p:txBody>
      </p:sp>
      <p:pic>
        <p:nvPicPr>
          <p:cNvPr id="9" name="Picture 8">
            <a:extLst>
              <a:ext uri="{FF2B5EF4-FFF2-40B4-BE49-F238E27FC236}">
                <a16:creationId xmlns:a16="http://schemas.microsoft.com/office/drawing/2014/main" id="{11BDFA6B-82F6-011E-8A0F-A0528E41A3C0}"/>
              </a:ext>
            </a:extLst>
          </p:cNvPr>
          <p:cNvPicPr>
            <a:picLocks noChangeAspect="1"/>
          </p:cNvPicPr>
          <p:nvPr/>
        </p:nvPicPr>
        <p:blipFill rotWithShape="1">
          <a:blip r:embed="rId3"/>
          <a:srcRect l="13481" r="28595" b="8280"/>
          <a:stretch/>
        </p:blipFill>
        <p:spPr>
          <a:xfrm>
            <a:off x="777894" y="1332026"/>
            <a:ext cx="2383092" cy="3476457"/>
          </a:xfrm>
          <a:prstGeom prst="rect">
            <a:avLst/>
          </a:prstGeom>
        </p:spPr>
      </p:pic>
      <p:sp>
        <p:nvSpPr>
          <p:cNvPr id="10" name="TextBox 9">
            <a:extLst>
              <a:ext uri="{FF2B5EF4-FFF2-40B4-BE49-F238E27FC236}">
                <a16:creationId xmlns:a16="http://schemas.microsoft.com/office/drawing/2014/main" id="{399718E0-3933-06A3-CA29-A796DDE5AF19}"/>
              </a:ext>
            </a:extLst>
          </p:cNvPr>
          <p:cNvSpPr txBox="1"/>
          <p:nvPr/>
        </p:nvSpPr>
        <p:spPr>
          <a:xfrm>
            <a:off x="501070" y="1351294"/>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pic>
        <p:nvPicPr>
          <p:cNvPr id="14" name="Picture 13">
            <a:extLst>
              <a:ext uri="{FF2B5EF4-FFF2-40B4-BE49-F238E27FC236}">
                <a16:creationId xmlns:a16="http://schemas.microsoft.com/office/drawing/2014/main" id="{B500CCAF-3E5B-4A13-0FB4-E319FAEF27B7}"/>
              </a:ext>
            </a:extLst>
          </p:cNvPr>
          <p:cNvPicPr>
            <a:picLocks noChangeAspect="1"/>
          </p:cNvPicPr>
          <p:nvPr/>
        </p:nvPicPr>
        <p:blipFill rotWithShape="1">
          <a:blip r:embed="rId4"/>
          <a:srcRect l="25495" b="15442"/>
          <a:stretch/>
        </p:blipFill>
        <p:spPr>
          <a:xfrm>
            <a:off x="3523085" y="1332026"/>
            <a:ext cx="2383093" cy="3476457"/>
          </a:xfrm>
          <a:prstGeom prst="rect">
            <a:avLst/>
          </a:prstGeom>
        </p:spPr>
      </p:pic>
      <p:sp>
        <p:nvSpPr>
          <p:cNvPr id="15" name="TextBox 14">
            <a:extLst>
              <a:ext uri="{FF2B5EF4-FFF2-40B4-BE49-F238E27FC236}">
                <a16:creationId xmlns:a16="http://schemas.microsoft.com/office/drawing/2014/main" id="{58ADA4F4-410B-CDA8-ACB0-D58BEAA1BF3B}"/>
              </a:ext>
            </a:extLst>
          </p:cNvPr>
          <p:cNvSpPr txBox="1"/>
          <p:nvPr/>
        </p:nvSpPr>
        <p:spPr>
          <a:xfrm>
            <a:off x="3252142" y="1347624"/>
            <a:ext cx="268941" cy="369332"/>
          </a:xfrm>
          <a:prstGeom prst="rect">
            <a:avLst/>
          </a:prstGeom>
          <a:noFill/>
          <a:ln w="28575">
            <a:solidFill>
              <a:srgbClr val="FF0000"/>
            </a:solidFill>
          </a:ln>
        </p:spPr>
        <p:txBody>
          <a:bodyPr wrap="square" rtlCol="0">
            <a:spAutoFit/>
          </a:bodyPr>
          <a:lstStyle/>
          <a:p>
            <a:r>
              <a:rPr lang="en-US" dirty="0"/>
              <a:t>2</a:t>
            </a:r>
            <a:endParaRPr lang="en-CA" dirty="0"/>
          </a:p>
        </p:txBody>
      </p:sp>
      <p:pic>
        <p:nvPicPr>
          <p:cNvPr id="19" name="Picture 18">
            <a:extLst>
              <a:ext uri="{FF2B5EF4-FFF2-40B4-BE49-F238E27FC236}">
                <a16:creationId xmlns:a16="http://schemas.microsoft.com/office/drawing/2014/main" id="{E0D48C22-20D6-05EF-8387-A4F9A5276EEF}"/>
              </a:ext>
            </a:extLst>
          </p:cNvPr>
          <p:cNvPicPr>
            <a:picLocks noChangeAspect="1"/>
          </p:cNvPicPr>
          <p:nvPr/>
        </p:nvPicPr>
        <p:blipFill rotWithShape="1">
          <a:blip r:embed="rId5"/>
          <a:srcRect l="14035" t="26504" b="5539"/>
          <a:stretch/>
        </p:blipFill>
        <p:spPr>
          <a:xfrm>
            <a:off x="6268277" y="1332025"/>
            <a:ext cx="2383094" cy="3476458"/>
          </a:xfrm>
          <a:prstGeom prst="rect">
            <a:avLst/>
          </a:prstGeom>
        </p:spPr>
      </p:pic>
      <p:sp>
        <p:nvSpPr>
          <p:cNvPr id="20" name="TextBox 19">
            <a:extLst>
              <a:ext uri="{FF2B5EF4-FFF2-40B4-BE49-F238E27FC236}">
                <a16:creationId xmlns:a16="http://schemas.microsoft.com/office/drawing/2014/main" id="{281E1C7D-DDEB-20F7-68FB-E1B3F4D55FC9}"/>
              </a:ext>
            </a:extLst>
          </p:cNvPr>
          <p:cNvSpPr txBox="1"/>
          <p:nvPr/>
        </p:nvSpPr>
        <p:spPr>
          <a:xfrm>
            <a:off x="5997048" y="1347624"/>
            <a:ext cx="268941" cy="369332"/>
          </a:xfrm>
          <a:prstGeom prst="rect">
            <a:avLst/>
          </a:prstGeom>
          <a:noFill/>
          <a:ln w="28575">
            <a:solidFill>
              <a:srgbClr val="FF0000"/>
            </a:solidFill>
          </a:ln>
        </p:spPr>
        <p:txBody>
          <a:bodyPr wrap="square" rtlCol="0">
            <a:spAutoFit/>
          </a:bodyPr>
          <a:lstStyle/>
          <a:p>
            <a:r>
              <a:rPr lang="en-US" dirty="0"/>
              <a:t>3</a:t>
            </a:r>
            <a:endParaRPr lang="en-CA" dirty="0"/>
          </a:p>
        </p:txBody>
      </p:sp>
      <p:pic>
        <p:nvPicPr>
          <p:cNvPr id="24" name="Picture 23">
            <a:extLst>
              <a:ext uri="{FF2B5EF4-FFF2-40B4-BE49-F238E27FC236}">
                <a16:creationId xmlns:a16="http://schemas.microsoft.com/office/drawing/2014/main" id="{BCE8E3A3-B91C-D83C-B5DD-3FDF51D58A1E}"/>
              </a:ext>
            </a:extLst>
          </p:cNvPr>
          <p:cNvPicPr>
            <a:picLocks noChangeAspect="1"/>
          </p:cNvPicPr>
          <p:nvPr/>
        </p:nvPicPr>
        <p:blipFill rotWithShape="1">
          <a:blip r:embed="rId6"/>
          <a:srcRect r="731" b="16682"/>
          <a:stretch/>
        </p:blipFill>
        <p:spPr>
          <a:xfrm>
            <a:off x="9013471" y="1351294"/>
            <a:ext cx="2383093" cy="3476457"/>
          </a:xfrm>
          <a:prstGeom prst="rect">
            <a:avLst/>
          </a:prstGeom>
        </p:spPr>
      </p:pic>
      <p:sp>
        <p:nvSpPr>
          <p:cNvPr id="25" name="TextBox 24">
            <a:extLst>
              <a:ext uri="{FF2B5EF4-FFF2-40B4-BE49-F238E27FC236}">
                <a16:creationId xmlns:a16="http://schemas.microsoft.com/office/drawing/2014/main" id="{CC62B236-0821-D233-5652-354A349B802E}"/>
              </a:ext>
            </a:extLst>
          </p:cNvPr>
          <p:cNvSpPr txBox="1"/>
          <p:nvPr/>
        </p:nvSpPr>
        <p:spPr>
          <a:xfrm>
            <a:off x="8744528" y="1351294"/>
            <a:ext cx="268941" cy="369332"/>
          </a:xfrm>
          <a:prstGeom prst="rect">
            <a:avLst/>
          </a:prstGeom>
          <a:noFill/>
          <a:ln w="28575">
            <a:solidFill>
              <a:srgbClr val="FF0000"/>
            </a:solidFill>
          </a:ln>
        </p:spPr>
        <p:txBody>
          <a:bodyPr wrap="square" rtlCol="0">
            <a:spAutoFit/>
          </a:bodyPr>
          <a:lstStyle/>
          <a:p>
            <a:r>
              <a:rPr lang="en-US" dirty="0"/>
              <a:t>4</a:t>
            </a:r>
            <a:endParaRPr lang="en-CA" dirty="0"/>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6209" y="5621440"/>
            <a:ext cx="10345666" cy="960335"/>
          </a:xfrm>
          <a:prstGeom prst="rect">
            <a:avLst/>
          </a:prstGeom>
        </p:spPr>
        <p:txBody>
          <a:bodyPr lIns="91440" tIns="45720" rIns="91440" bIns="45720" anchor="t">
            <a:normAutofit fontScale="70000" lnSpcReduction="20000"/>
          </a:bodyPr>
          <a:lstStyle/>
          <a:p>
            <a:pPr marL="0" indent="0">
              <a:lnSpc>
                <a:spcPct val="120000"/>
              </a:lnSpc>
              <a:spcBef>
                <a:spcPts val="0"/>
              </a:spcBef>
              <a:buNone/>
            </a:pPr>
            <a:r>
              <a:rPr lang="en-US" sz="2200" dirty="0">
                <a:solidFill>
                  <a:schemeClr val="accent3">
                    <a:lumMod val="25000"/>
                  </a:schemeClr>
                </a:solidFill>
                <a:latin typeface="Abadi"/>
              </a:rPr>
              <a:t>[1] Titusville City (23.53km) [2] Railway line (2.74km)  [3] Samuel C Philips Parkway (1.75KM) [4] Florida Coastline (7.27KM)</a:t>
            </a:r>
          </a:p>
          <a:p>
            <a:pPr marL="0" indent="0">
              <a:lnSpc>
                <a:spcPct val="120000"/>
              </a:lnSpc>
              <a:spcBef>
                <a:spcPts val="0"/>
              </a:spcBef>
              <a:buNone/>
            </a:pPr>
            <a:r>
              <a:rPr lang="en-US" sz="2200" dirty="0">
                <a:solidFill>
                  <a:schemeClr val="accent3">
                    <a:lumMod val="25000"/>
                  </a:schemeClr>
                </a:solidFill>
                <a:latin typeface="Abadi"/>
              </a:rPr>
              <a:t>One of the key observations is the proximity of the site to infrastructures &amp; water, but a safe distance from settlements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LC-40 Launch Site &amp; Distance To Specific Landmarks</a:t>
            </a:r>
          </a:p>
        </p:txBody>
      </p:sp>
      <p:pic>
        <p:nvPicPr>
          <p:cNvPr id="7" name="Picture 6">
            <a:extLst>
              <a:ext uri="{FF2B5EF4-FFF2-40B4-BE49-F238E27FC236}">
                <a16:creationId xmlns:a16="http://schemas.microsoft.com/office/drawing/2014/main" id="{05C5C830-D0A4-DB2B-5E1A-0BA027B894A5}"/>
              </a:ext>
            </a:extLst>
          </p:cNvPr>
          <p:cNvPicPr>
            <a:picLocks noChangeAspect="1"/>
          </p:cNvPicPr>
          <p:nvPr/>
        </p:nvPicPr>
        <p:blipFill rotWithShape="1">
          <a:blip r:embed="rId3"/>
          <a:srcRect t="10527"/>
          <a:stretch/>
        </p:blipFill>
        <p:spPr>
          <a:xfrm>
            <a:off x="846210" y="1324299"/>
            <a:ext cx="10476282" cy="4259571"/>
          </a:xfrm>
          <a:prstGeom prst="rect">
            <a:avLst/>
          </a:prstGeom>
        </p:spPr>
      </p:pic>
      <p:sp>
        <p:nvSpPr>
          <p:cNvPr id="9" name="TextBox 8">
            <a:extLst>
              <a:ext uri="{FF2B5EF4-FFF2-40B4-BE49-F238E27FC236}">
                <a16:creationId xmlns:a16="http://schemas.microsoft.com/office/drawing/2014/main" id="{82DA46F7-475E-34C2-0C31-1FF1A307ED13}"/>
              </a:ext>
            </a:extLst>
          </p:cNvPr>
          <p:cNvSpPr txBox="1"/>
          <p:nvPr/>
        </p:nvSpPr>
        <p:spPr>
          <a:xfrm>
            <a:off x="501070" y="2289342"/>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0" name="TextBox 9">
            <a:extLst>
              <a:ext uri="{FF2B5EF4-FFF2-40B4-BE49-F238E27FC236}">
                <a16:creationId xmlns:a16="http://schemas.microsoft.com/office/drawing/2014/main" id="{BFFA75C0-00B2-DA13-D038-DAB9C74B29F9}"/>
              </a:ext>
            </a:extLst>
          </p:cNvPr>
          <p:cNvSpPr txBox="1"/>
          <p:nvPr/>
        </p:nvSpPr>
        <p:spPr>
          <a:xfrm>
            <a:off x="9337642" y="299145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1" name="TextBox 10">
            <a:extLst>
              <a:ext uri="{FF2B5EF4-FFF2-40B4-BE49-F238E27FC236}">
                <a16:creationId xmlns:a16="http://schemas.microsoft.com/office/drawing/2014/main" id="{E5A14FA1-355A-1F8D-99DF-F7E1DE28C018}"/>
              </a:ext>
            </a:extLst>
          </p:cNvPr>
          <p:cNvSpPr txBox="1"/>
          <p:nvPr/>
        </p:nvSpPr>
        <p:spPr>
          <a:xfrm>
            <a:off x="9817431" y="318886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
        <p:nvSpPr>
          <p:cNvPr id="12" name="TextBox 11">
            <a:extLst>
              <a:ext uri="{FF2B5EF4-FFF2-40B4-BE49-F238E27FC236}">
                <a16:creationId xmlns:a16="http://schemas.microsoft.com/office/drawing/2014/main" id="{C9D2F266-9B82-820B-B242-416D742A966C}"/>
              </a:ext>
            </a:extLst>
          </p:cNvPr>
          <p:cNvSpPr txBox="1"/>
          <p:nvPr/>
        </p:nvSpPr>
        <p:spPr>
          <a:xfrm>
            <a:off x="10818542" y="1651722"/>
            <a:ext cx="268941" cy="276999"/>
          </a:xfrm>
          <a:prstGeom prst="rect">
            <a:avLst/>
          </a:prstGeom>
          <a:solidFill>
            <a:schemeClr val="bg1"/>
          </a:solidFill>
          <a:ln w="3175">
            <a:solidFill>
              <a:srgbClr val="FF0000"/>
            </a:solidFill>
          </a:ln>
        </p:spPr>
        <p:txBody>
          <a:bodyPr wrap="square" rtlCol="0">
            <a:spAutoFit/>
          </a:bodyPr>
          <a:lstStyle/>
          <a:p>
            <a:r>
              <a:rPr lang="en-US" sz="1200" dirty="0"/>
              <a:t>4</a:t>
            </a:r>
            <a:endParaRPr lang="en-CA" sz="1200" dirty="0"/>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6025573"/>
            <a:ext cx="8229211" cy="632402"/>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KSC LC-39A and CCAFS LC-40 launch sites have more successful launch counts (10 and 7 respectively) than the remaining 2.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Successful Launch Counts</a:t>
            </a:r>
          </a:p>
        </p:txBody>
      </p:sp>
      <p:pic>
        <p:nvPicPr>
          <p:cNvPr id="14" name="Picture 13">
            <a:extLst>
              <a:ext uri="{FF2B5EF4-FFF2-40B4-BE49-F238E27FC236}">
                <a16:creationId xmlns:a16="http://schemas.microsoft.com/office/drawing/2014/main" id="{A4D82C4A-EC08-4289-9502-E1D8F591887B}"/>
              </a:ext>
            </a:extLst>
          </p:cNvPr>
          <p:cNvPicPr>
            <a:picLocks noChangeAspect="1"/>
          </p:cNvPicPr>
          <p:nvPr/>
        </p:nvPicPr>
        <p:blipFill rotWithShape="1">
          <a:blip r:embed="rId3"/>
          <a:srcRect b="8274"/>
          <a:stretch/>
        </p:blipFill>
        <p:spPr>
          <a:xfrm>
            <a:off x="770012" y="1360817"/>
            <a:ext cx="10591408" cy="45700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1446"/>
            <a:ext cx="10515600" cy="7397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ratio based on the % a well as the count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Sites Outcome Counts</a:t>
            </a:r>
          </a:p>
        </p:txBody>
      </p:sp>
      <p:pic>
        <p:nvPicPr>
          <p:cNvPr id="4" name="Picture 3">
            <a:extLst>
              <a:ext uri="{FF2B5EF4-FFF2-40B4-BE49-F238E27FC236}">
                <a16:creationId xmlns:a16="http://schemas.microsoft.com/office/drawing/2014/main" id="{A51C2728-C05B-C1F3-ABB0-2774DF607A9E}"/>
              </a:ext>
            </a:extLst>
          </p:cNvPr>
          <p:cNvPicPr>
            <a:picLocks noChangeAspect="1"/>
          </p:cNvPicPr>
          <p:nvPr/>
        </p:nvPicPr>
        <p:blipFill rotWithShape="1">
          <a:blip r:embed="rId3"/>
          <a:srcRect t="13387" b="14744"/>
          <a:stretch/>
        </p:blipFill>
        <p:spPr>
          <a:xfrm>
            <a:off x="752019" y="1356554"/>
            <a:ext cx="10601781" cy="39420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9620" y="4267200"/>
            <a:ext cx="4654620" cy="2339340"/>
          </a:xfrm>
          <a:prstGeom prst="rect">
            <a:avLst/>
          </a:prstGeom>
        </p:spPr>
        <p:txBody>
          <a:bodyPr lIns="91440" tIns="45720" rIns="91440" bIns="45720" anchor="t">
            <a:normAutofit fontScale="77500" lnSpcReduction="20000"/>
          </a:bodyPr>
          <a:lstStyle/>
          <a:p>
            <a:pPr marL="0" indent="0">
              <a:lnSpc>
                <a:spcPct val="120000"/>
              </a:lnSpc>
              <a:buNone/>
            </a:pPr>
            <a:r>
              <a:rPr lang="en-US" sz="2200" b="1" u="sng" dirty="0">
                <a:solidFill>
                  <a:schemeClr val="accent3">
                    <a:lumMod val="25000"/>
                  </a:schemeClr>
                </a:solidFill>
                <a:latin typeface="Abadi" panose="020B0604020104020204" pitchFamily="34" charset="0"/>
              </a:rPr>
              <a:t>Notes:</a:t>
            </a:r>
          </a:p>
          <a:p>
            <a:pPr marL="0" indent="0">
              <a:lnSpc>
                <a:spcPct val="120000"/>
              </a:lnSpc>
              <a:buNone/>
            </a:pPr>
            <a:r>
              <a:rPr lang="en-US" sz="2200" b="1" dirty="0">
                <a:solidFill>
                  <a:schemeClr val="accent3">
                    <a:lumMod val="25000"/>
                  </a:schemeClr>
                </a:solidFill>
                <a:latin typeface="Abadi" panose="020B0604020104020204" pitchFamily="34" charset="0"/>
              </a:rPr>
              <a:t>[1] </a:t>
            </a:r>
            <a:r>
              <a:rPr lang="en-US" sz="2200" dirty="0">
                <a:solidFill>
                  <a:schemeClr val="accent3">
                    <a:lumMod val="25000"/>
                  </a:schemeClr>
                </a:solidFill>
                <a:latin typeface="Abadi" panose="020B0604020104020204" pitchFamily="34" charset="0"/>
              </a:rPr>
              <a:t>All Sites and payload range </a:t>
            </a:r>
            <a:br>
              <a:rPr lang="en-US" sz="2200" dirty="0">
                <a:solidFill>
                  <a:schemeClr val="accent3">
                    <a:lumMod val="25000"/>
                  </a:schemeClr>
                </a:solidFill>
                <a:latin typeface="Abadi" panose="020B0604020104020204" pitchFamily="34" charset="0"/>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 Only FT &amp; B4 booster version categories are within the 5000 to 9000 payloads</a:t>
            </a:r>
            <a:br>
              <a:rPr lang="en-US" sz="2200" dirty="0">
                <a:solidFill>
                  <a:schemeClr val="accent3">
                    <a:lumMod val="25000"/>
                  </a:schemeClr>
                </a:solidFill>
                <a:latin typeface="Abadi"/>
              </a:rPr>
            </a:br>
            <a:r>
              <a:rPr lang="en-US" sz="2200" b="1" dirty="0">
                <a:solidFill>
                  <a:schemeClr val="accent3">
                    <a:lumMod val="25000"/>
                  </a:schemeClr>
                </a:solidFill>
                <a:latin typeface="Abadi"/>
              </a:rPr>
              <a:t>[3]</a:t>
            </a:r>
            <a:r>
              <a:rPr lang="en-US" sz="2200" dirty="0">
                <a:solidFill>
                  <a:schemeClr val="accent3">
                    <a:lumMod val="25000"/>
                  </a:schemeClr>
                </a:solidFill>
                <a:latin typeface="Abadi"/>
              </a:rPr>
              <a:t> For the site with the highest success rate, it is observed that successful launches happen at payloads lower than 5500kg. Payloads above 5000kg all failed.</a:t>
            </a:r>
            <a:endParaRPr lang="en-US" sz="2200" dirty="0">
              <a:solidFill>
                <a:schemeClr val="accent3">
                  <a:lumMod val="25000"/>
                </a:schemeClr>
              </a:solidFill>
              <a:latin typeface="Abadi" panose="020B0604020104020204" pitchFamily="34" charset="0"/>
            </a:endParaRPr>
          </a:p>
          <a:p>
            <a:pPr>
              <a:lnSpc>
                <a:spcPct val="12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With Payload Ranges</a:t>
            </a:r>
          </a:p>
        </p:txBody>
      </p:sp>
      <p:pic>
        <p:nvPicPr>
          <p:cNvPr id="9" name="Picture 8">
            <a:extLst>
              <a:ext uri="{FF2B5EF4-FFF2-40B4-BE49-F238E27FC236}">
                <a16:creationId xmlns:a16="http://schemas.microsoft.com/office/drawing/2014/main" id="{5D35681C-E6AA-F4E7-5CB5-375633508DC4}"/>
              </a:ext>
            </a:extLst>
          </p:cNvPr>
          <p:cNvPicPr>
            <a:picLocks noChangeAspect="1"/>
          </p:cNvPicPr>
          <p:nvPr/>
        </p:nvPicPr>
        <p:blipFill>
          <a:blip r:embed="rId3"/>
          <a:stretch>
            <a:fillRect/>
          </a:stretch>
        </p:blipFill>
        <p:spPr>
          <a:xfrm>
            <a:off x="924528" y="1409364"/>
            <a:ext cx="4976897" cy="2580613"/>
          </a:xfrm>
          <a:prstGeom prst="rect">
            <a:avLst/>
          </a:prstGeom>
        </p:spPr>
      </p:pic>
      <p:pic>
        <p:nvPicPr>
          <p:cNvPr id="11" name="Picture 10">
            <a:extLst>
              <a:ext uri="{FF2B5EF4-FFF2-40B4-BE49-F238E27FC236}">
                <a16:creationId xmlns:a16="http://schemas.microsoft.com/office/drawing/2014/main" id="{23CB87F4-7803-C688-B4AB-4D21B26190C3}"/>
              </a:ext>
            </a:extLst>
          </p:cNvPr>
          <p:cNvPicPr>
            <a:picLocks noChangeAspect="1"/>
          </p:cNvPicPr>
          <p:nvPr/>
        </p:nvPicPr>
        <p:blipFill>
          <a:blip r:embed="rId4"/>
          <a:stretch>
            <a:fillRect/>
          </a:stretch>
        </p:blipFill>
        <p:spPr>
          <a:xfrm>
            <a:off x="6409622" y="1476138"/>
            <a:ext cx="4976896" cy="2554842"/>
          </a:xfrm>
          <a:prstGeom prst="rect">
            <a:avLst/>
          </a:prstGeom>
        </p:spPr>
      </p:pic>
      <p:pic>
        <p:nvPicPr>
          <p:cNvPr id="14" name="Picture 13">
            <a:extLst>
              <a:ext uri="{FF2B5EF4-FFF2-40B4-BE49-F238E27FC236}">
                <a16:creationId xmlns:a16="http://schemas.microsoft.com/office/drawing/2014/main" id="{A3C3FB8E-DA48-23CD-1764-06525BF6A7F7}"/>
              </a:ext>
            </a:extLst>
          </p:cNvPr>
          <p:cNvPicPr>
            <a:picLocks noChangeAspect="1"/>
          </p:cNvPicPr>
          <p:nvPr/>
        </p:nvPicPr>
        <p:blipFill>
          <a:blip r:embed="rId5"/>
          <a:stretch>
            <a:fillRect/>
          </a:stretch>
        </p:blipFill>
        <p:spPr>
          <a:xfrm>
            <a:off x="923057" y="4132316"/>
            <a:ext cx="4978368" cy="2549512"/>
          </a:xfrm>
          <a:prstGeom prst="rect">
            <a:avLst/>
          </a:prstGeom>
        </p:spPr>
      </p:pic>
      <p:sp>
        <p:nvSpPr>
          <p:cNvPr id="15" name="TextBox 14">
            <a:extLst>
              <a:ext uri="{FF2B5EF4-FFF2-40B4-BE49-F238E27FC236}">
                <a16:creationId xmlns:a16="http://schemas.microsoft.com/office/drawing/2014/main" id="{9DC59EE8-3DA3-6404-F924-9C016230E548}"/>
              </a:ext>
            </a:extLst>
          </p:cNvPr>
          <p:cNvSpPr txBox="1"/>
          <p:nvPr/>
        </p:nvSpPr>
        <p:spPr>
          <a:xfrm>
            <a:off x="654116" y="1409364"/>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6" name="TextBox 15">
            <a:extLst>
              <a:ext uri="{FF2B5EF4-FFF2-40B4-BE49-F238E27FC236}">
                <a16:creationId xmlns:a16="http://schemas.microsoft.com/office/drawing/2014/main" id="{1F7DCAE0-4493-B379-6BF9-F5B9DCBF30E7}"/>
              </a:ext>
            </a:extLst>
          </p:cNvPr>
          <p:cNvSpPr txBox="1"/>
          <p:nvPr/>
        </p:nvSpPr>
        <p:spPr>
          <a:xfrm>
            <a:off x="6109390" y="147613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7" name="TextBox 16">
            <a:extLst>
              <a:ext uri="{FF2B5EF4-FFF2-40B4-BE49-F238E27FC236}">
                <a16:creationId xmlns:a16="http://schemas.microsoft.com/office/drawing/2014/main" id="{C57BA549-1285-0540-B172-26F9FE864197}"/>
              </a:ext>
            </a:extLst>
          </p:cNvPr>
          <p:cNvSpPr txBox="1"/>
          <p:nvPr/>
        </p:nvSpPr>
        <p:spPr>
          <a:xfrm>
            <a:off x="668977" y="412870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2535</TotalTime>
  <Words>3005</Words>
  <Application>Microsoft Office PowerPoint</Application>
  <PresentationFormat>Widescreen</PresentationFormat>
  <Paragraphs>321</Paragraphs>
  <Slides>51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468</cp:revision>
  <dcterms:created xsi:type="dcterms:W3CDTF">2021-04-29T18:58:34Z</dcterms:created>
  <dcterms:modified xsi:type="dcterms:W3CDTF">2023-07-27T18:58:52Z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